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1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8066075" cx="10752125"/>
  <p:notesSz cx="7065950" cy="10198100"/>
  <p:embeddedFontLst>
    <p:embeddedFont>
      <p:font typeface="Roboto"/>
      <p:regular r:id="rId26"/>
      <p:bold r:id="rId27"/>
      <p:italic r:id="rId28"/>
      <p:boldItalic r:id="rId29"/>
    </p:embeddedFont>
    <p:embeddedFont>
      <p:font typeface="Quattrocen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41">
          <p15:clr>
            <a:srgbClr val="A4A3A4"/>
          </p15:clr>
        </p15:guide>
        <p15:guide id="2" pos="3387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hUZGCE4HHs3jyLIGfg7wOuPheuc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Renata Araujo"/>
  <p:cmAuthor clrIdx="1" id="1" initials="" lastIdx="1" name="Ivan Carlos Alcântara de Olivei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41" orient="horz"/>
        <p:guide pos="338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5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4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26T14:30:49.873">
    <p:pos x="6000" y="0"/>
    <p:text>Eu aqui colocaria um meme ou um gif animado, mas sei que vocês são mais sérios rsrsrsrs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J4Ck3m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3-26T18:52:17.944">
    <p:pos x="195" y="2173"/>
    <p:text>Dúvida: a gente vai preencher isso na hora ou vamos mostrar direto na ferramenta? Como eu acho que é a 2a opção, deixei só o título.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J4Ck3mE"/>
      </p:ext>
    </p:extLst>
  </p:cm>
  <p:cm authorId="1" idx="1" dt="2024-03-26T18:52:17.944">
    <p:pos x="195" y="2173"/>
    <p:text>Perfeito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BJndgHiY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3-26T14:25:53.473">
    <p:pos x="6000" y="0"/>
    <p:text>Incluir as fotos e links de vcs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J4Ck3l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62288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02088" y="0"/>
            <a:ext cx="3062287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84250" y="765175"/>
            <a:ext cx="5097463" cy="3824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6438" y="4843463"/>
            <a:ext cx="5653087" cy="4589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686925"/>
            <a:ext cx="3062288" cy="509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02088" y="9686925"/>
            <a:ext cx="3062287" cy="509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706438" y="4843463"/>
            <a:ext cx="5653087" cy="458946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984250" y="765175"/>
            <a:ext cx="5097463" cy="3824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4a0ab1a59_0_110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f4a0ab1a59_0_110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4eb6c8f0c_0_0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f4eb6c8f0c_0_0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4eb6c8f0c_0_6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f4eb6c8f0c_0_6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4a0ab1a59_0_164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f4a0ab1a59_0_164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4a0ab1a59_0_170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f4a0ab1a59_0_170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4b1088e0b_0_0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c4b1088e0b_0_0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4a0ab1a59_0_32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f4a0ab1a59_0_32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4a0ab1a59_0_38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f4a0ab1a59_0_38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516549882_0_0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f516549882_0_0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/>
          <p:nvPr>
            <p:ph idx="2" type="sldImg"/>
          </p:nvPr>
        </p:nvSpPr>
        <p:spPr>
          <a:xfrm>
            <a:off x="984250" y="765175"/>
            <a:ext cx="5097463" cy="38242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4:notes"/>
          <p:cNvSpPr txBox="1"/>
          <p:nvPr>
            <p:ph idx="1" type="body"/>
          </p:nvPr>
        </p:nvSpPr>
        <p:spPr>
          <a:xfrm>
            <a:off x="706438" y="4843463"/>
            <a:ext cx="5653087" cy="4589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:notes"/>
          <p:cNvSpPr txBox="1"/>
          <p:nvPr>
            <p:ph idx="12" type="sldNum"/>
          </p:nvPr>
        </p:nvSpPr>
        <p:spPr>
          <a:xfrm>
            <a:off x="4002088" y="9686925"/>
            <a:ext cx="3062287" cy="509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4e14426a1_0_2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4e14426a1_0_2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f4e14426a1_0_2:notes"/>
          <p:cNvSpPr txBox="1"/>
          <p:nvPr>
            <p:ph idx="12" type="sldNum"/>
          </p:nvPr>
        </p:nvSpPr>
        <p:spPr>
          <a:xfrm>
            <a:off x="4002088" y="9686925"/>
            <a:ext cx="3062400" cy="509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4e14426a1_0_9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f4e14426a1_0_9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f4e14426a1_0_9:notes"/>
          <p:cNvSpPr txBox="1"/>
          <p:nvPr>
            <p:ph idx="12" type="sldNum"/>
          </p:nvPr>
        </p:nvSpPr>
        <p:spPr>
          <a:xfrm>
            <a:off x="4002088" y="9686925"/>
            <a:ext cx="3062400" cy="509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4a0ab1a59_0_0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f4a0ab1a59_0_0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4a0ab1a59_0_26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f4a0ab1a59_0_26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4a0ab1a59_0_6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f4a0ab1a59_0_6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4a0ab1a59_0_18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f4a0ab1a59_0_18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4a0ab1a59_0_12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f4a0ab1a59_0_12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4a92ea993_0_13:notes"/>
          <p:cNvSpPr txBox="1"/>
          <p:nvPr>
            <p:ph idx="1" type="body"/>
          </p:nvPr>
        </p:nvSpPr>
        <p:spPr>
          <a:xfrm>
            <a:off x="706438" y="4843463"/>
            <a:ext cx="5653200" cy="458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f4a92ea993_0_13:notes"/>
          <p:cNvSpPr/>
          <p:nvPr>
            <p:ph idx="2" type="sldImg"/>
          </p:nvPr>
        </p:nvSpPr>
        <p:spPr>
          <a:xfrm>
            <a:off x="984250" y="765175"/>
            <a:ext cx="5097600" cy="382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6"/>
          <p:cNvCxnSpPr/>
          <p:nvPr/>
        </p:nvCxnSpPr>
        <p:spPr>
          <a:xfrm>
            <a:off x="806450" y="4033838"/>
            <a:ext cx="9228138" cy="0"/>
          </a:xfrm>
          <a:prstGeom prst="straightConnector1">
            <a:avLst/>
          </a:prstGeom>
          <a:noFill/>
          <a:ln cap="flat" cmpd="sng" w="762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6"/>
          <p:cNvSpPr txBox="1"/>
          <p:nvPr>
            <p:ph type="ctrTitle"/>
          </p:nvPr>
        </p:nvSpPr>
        <p:spPr>
          <a:xfrm>
            <a:off x="806411" y="1613218"/>
            <a:ext cx="9228918" cy="2266720"/>
          </a:xfrm>
          <a:prstGeom prst="rect">
            <a:avLst/>
          </a:prstGeom>
          <a:noFill/>
          <a:ln>
            <a:noFill/>
          </a:ln>
        </p:spPr>
        <p:txBody>
          <a:bodyPr anchorCtr="0" anchor="b" bIns="53750" lIns="107500" spcFirstLastPara="1" rIns="107500" wrap="square" tIns="537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3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806410" y="4122667"/>
            <a:ext cx="7526497" cy="2061334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SzPts val="2380"/>
              <a:buNone/>
              <a:defRPr>
                <a:solidFill>
                  <a:srgbClr val="3F3F3F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20"/>
              </a:spcBef>
              <a:spcAft>
                <a:spcPts val="0"/>
              </a:spcAft>
              <a:buSzPts val="189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80"/>
              </a:spcBef>
              <a:spcAft>
                <a:spcPts val="0"/>
              </a:spcAft>
              <a:buSzPts val="1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538163" y="627063"/>
            <a:ext cx="9675812" cy="1165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 rot="5400000">
            <a:off x="2473325" y="-147637"/>
            <a:ext cx="5735638" cy="9675812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538163" y="22225"/>
            <a:ext cx="3403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4032250" y="22225"/>
            <a:ext cx="48387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9767888" y="22225"/>
            <a:ext cx="64928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 rot="5400000">
            <a:off x="5554423" y="2957864"/>
            <a:ext cx="6900986" cy="2419231"/>
          </a:xfrm>
          <a:prstGeom prst="rect">
            <a:avLst/>
          </a:prstGeom>
          <a:noFill/>
          <a:ln>
            <a:noFill/>
          </a:ln>
        </p:spPr>
        <p:txBody>
          <a:bodyPr anchorCtr="0" anchor="b" bIns="53750" lIns="107500" spcFirstLastPara="1" rIns="107500" wrap="square" tIns="537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 rot="5400000">
            <a:off x="626360" y="628233"/>
            <a:ext cx="6900986" cy="7078491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538163" y="22225"/>
            <a:ext cx="3403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4032250" y="22225"/>
            <a:ext cx="48387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9767888" y="22225"/>
            <a:ext cx="64928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/>
          <p:nvPr>
            <p:ph type="title"/>
          </p:nvPr>
        </p:nvSpPr>
        <p:spPr>
          <a:xfrm>
            <a:off x="538163" y="627063"/>
            <a:ext cx="9675812" cy="1165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body"/>
          </p:nvPr>
        </p:nvSpPr>
        <p:spPr>
          <a:xfrm>
            <a:off x="503238" y="1822450"/>
            <a:ext cx="9675812" cy="5735638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bg>
      <p:bgPr>
        <a:solidFill>
          <a:schemeClr val="dk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8"/>
          <p:cNvCxnSpPr/>
          <p:nvPr/>
        </p:nvCxnSpPr>
        <p:spPr>
          <a:xfrm>
            <a:off x="860425" y="5410200"/>
            <a:ext cx="9228138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8"/>
          <p:cNvSpPr txBox="1"/>
          <p:nvPr>
            <p:ph type="title"/>
          </p:nvPr>
        </p:nvSpPr>
        <p:spPr>
          <a:xfrm>
            <a:off x="849345" y="2778320"/>
            <a:ext cx="9139317" cy="2587870"/>
          </a:xfrm>
          <a:prstGeom prst="rect">
            <a:avLst/>
          </a:prstGeom>
          <a:noFill/>
          <a:ln>
            <a:noFill/>
          </a:ln>
        </p:spPr>
        <p:txBody>
          <a:bodyPr anchorCtr="0" anchor="b" bIns="53750" lIns="107500" spcFirstLastPara="1" rIns="107500" wrap="square" tIns="537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5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" type="body"/>
          </p:nvPr>
        </p:nvSpPr>
        <p:spPr>
          <a:xfrm>
            <a:off x="849345" y="5441921"/>
            <a:ext cx="9139317" cy="1764456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380"/>
              <a:buNone/>
              <a:defRPr sz="28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420"/>
              </a:spcBef>
              <a:spcAft>
                <a:spcPts val="0"/>
              </a:spcAft>
              <a:buSzPts val="1785"/>
              <a:buNone/>
              <a:defRPr sz="21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80"/>
              </a:spcBef>
              <a:spcAft>
                <a:spcPts val="0"/>
              </a:spcAft>
              <a:buSzPts val="1710"/>
              <a:buNone/>
              <a:defRPr sz="19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10" type="dt"/>
          </p:nvPr>
        </p:nvSpPr>
        <p:spPr>
          <a:xfrm>
            <a:off x="538163" y="22225"/>
            <a:ext cx="3403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8"/>
          <p:cNvSpPr txBox="1"/>
          <p:nvPr>
            <p:ph idx="11" type="ftr"/>
          </p:nvPr>
        </p:nvSpPr>
        <p:spPr>
          <a:xfrm>
            <a:off x="4032250" y="22225"/>
            <a:ext cx="48387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2" type="sldNum"/>
          </p:nvPr>
        </p:nvSpPr>
        <p:spPr>
          <a:xfrm>
            <a:off x="9767888" y="22225"/>
            <a:ext cx="64928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538163" y="627063"/>
            <a:ext cx="9675812" cy="1165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537607" y="1968125"/>
            <a:ext cx="4748861" cy="5549469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406717" lvl="0" marL="457200" algn="l">
              <a:spcBef>
                <a:spcPts val="660"/>
              </a:spcBef>
              <a:spcAft>
                <a:spcPts val="0"/>
              </a:spcAft>
              <a:buSzPts val="2805"/>
              <a:buChar char="•"/>
              <a:defRPr sz="3300"/>
            </a:lvl1pPr>
            <a:lvl2pPr indent="-379730" lvl="1" marL="9144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61950" lvl="3" marL="18288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29" name="Google Shape;29;p9"/>
          <p:cNvSpPr txBox="1"/>
          <p:nvPr>
            <p:ph idx="2" type="body"/>
          </p:nvPr>
        </p:nvSpPr>
        <p:spPr>
          <a:xfrm>
            <a:off x="5465670" y="1968125"/>
            <a:ext cx="4748861" cy="5549469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406717" lvl="0" marL="457200" algn="l">
              <a:spcBef>
                <a:spcPts val="660"/>
              </a:spcBef>
              <a:spcAft>
                <a:spcPts val="0"/>
              </a:spcAft>
              <a:buSzPts val="2805"/>
              <a:buChar char="•"/>
              <a:defRPr sz="3300"/>
            </a:lvl1pPr>
            <a:lvl2pPr indent="-379730" lvl="1" marL="9144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61950" lvl="3" marL="18288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4pPr>
            <a:lvl5pPr indent="-361950" lvl="4" marL="22860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538163" y="22225"/>
            <a:ext cx="3403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2250" y="22225"/>
            <a:ext cx="48387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9767888" y="22225"/>
            <a:ext cx="64928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10"/>
          <p:cNvCxnSpPr/>
          <p:nvPr/>
        </p:nvCxnSpPr>
        <p:spPr>
          <a:xfrm rot="5400000">
            <a:off x="2607469" y="4758532"/>
            <a:ext cx="5538787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10"/>
          <p:cNvSpPr txBox="1"/>
          <p:nvPr>
            <p:ph type="title"/>
          </p:nvPr>
        </p:nvSpPr>
        <p:spPr>
          <a:xfrm>
            <a:off x="538163" y="627063"/>
            <a:ext cx="9675812" cy="1165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537607" y="1971710"/>
            <a:ext cx="4623419" cy="75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040"/>
              <a:buNone/>
              <a:defRPr b="0" sz="24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040"/>
              <a:buNone/>
              <a:defRPr b="1" sz="2400"/>
            </a:lvl2pPr>
            <a:lvl3pPr indent="-228600" lvl="2" marL="1371600" algn="l">
              <a:spcBef>
                <a:spcPts val="420"/>
              </a:spcBef>
              <a:spcAft>
                <a:spcPts val="0"/>
              </a:spcAft>
              <a:buSzPts val="1890"/>
              <a:buNone/>
              <a:defRPr b="1" sz="2100"/>
            </a:lvl3pPr>
            <a:lvl4pPr indent="-228600" lvl="3" marL="18288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4pPr>
            <a:lvl5pPr indent="-228600" lvl="4" marL="22860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5pPr>
            <a:lvl6pPr indent="-228600" lvl="5" marL="27432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6pPr>
            <a:lvl7pPr indent="-228600" lvl="6" marL="32004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7pPr>
            <a:lvl8pPr indent="-228600" lvl="7" marL="36576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8pPr>
            <a:lvl9pPr indent="-228600" lvl="8" marL="41148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537607" y="2867942"/>
            <a:ext cx="4623419" cy="4647337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8614" lvl="2" marL="1371600" algn="l">
              <a:spcBef>
                <a:spcPts val="420"/>
              </a:spcBef>
              <a:spcAft>
                <a:spcPts val="0"/>
              </a:spcAft>
              <a:buSzPts val="1890"/>
              <a:buChar char="•"/>
              <a:defRPr sz="2100"/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5pPr>
            <a:lvl6pPr indent="-349250" lvl="5" marL="27432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6pPr>
            <a:lvl7pPr indent="-349250" lvl="6" marL="32004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7pPr>
            <a:lvl8pPr indent="-349250" lvl="7" marL="36576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8pPr>
            <a:lvl9pPr indent="-349250" lvl="8" marL="41148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5591112" y="1971710"/>
            <a:ext cx="4623419" cy="75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040"/>
              <a:buNone/>
              <a:defRPr b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SzPts val="2040"/>
              <a:buNone/>
              <a:defRPr b="1" sz="2400"/>
            </a:lvl2pPr>
            <a:lvl3pPr indent="-228600" lvl="2" marL="1371600" algn="l">
              <a:spcBef>
                <a:spcPts val="420"/>
              </a:spcBef>
              <a:spcAft>
                <a:spcPts val="0"/>
              </a:spcAft>
              <a:buSzPts val="1890"/>
              <a:buNone/>
              <a:defRPr b="1" sz="2100"/>
            </a:lvl3pPr>
            <a:lvl4pPr indent="-228600" lvl="3" marL="18288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4pPr>
            <a:lvl5pPr indent="-228600" lvl="4" marL="22860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5pPr>
            <a:lvl6pPr indent="-228600" lvl="5" marL="27432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6pPr>
            <a:lvl7pPr indent="-228600" lvl="6" marL="32004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7pPr>
            <a:lvl8pPr indent="-228600" lvl="7" marL="36576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8pPr>
            <a:lvl9pPr indent="-228600" lvl="8" marL="4114800" algn="l">
              <a:spcBef>
                <a:spcPts val="380"/>
              </a:spcBef>
              <a:spcAft>
                <a:spcPts val="0"/>
              </a:spcAft>
              <a:buSzPts val="1900"/>
              <a:buNone/>
              <a:defRPr b="1" sz="1900"/>
            </a:lvl9pPr>
          </a:lstStyle>
          <a:p/>
        </p:txBody>
      </p:sp>
      <p:sp>
        <p:nvSpPr>
          <p:cNvPr id="39" name="Google Shape;39;p10"/>
          <p:cNvSpPr txBox="1"/>
          <p:nvPr>
            <p:ph idx="4" type="body"/>
          </p:nvPr>
        </p:nvSpPr>
        <p:spPr>
          <a:xfrm>
            <a:off x="5591112" y="2867942"/>
            <a:ext cx="4623419" cy="4647337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8614" lvl="2" marL="1371600" algn="l">
              <a:spcBef>
                <a:spcPts val="420"/>
              </a:spcBef>
              <a:spcAft>
                <a:spcPts val="0"/>
              </a:spcAft>
              <a:buSzPts val="1890"/>
              <a:buChar char="•"/>
              <a:defRPr sz="2100"/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5pPr>
            <a:lvl6pPr indent="-349250" lvl="5" marL="27432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6pPr>
            <a:lvl7pPr indent="-349250" lvl="6" marL="32004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7pPr>
            <a:lvl8pPr indent="-349250" lvl="7" marL="36576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8pPr>
            <a:lvl9pPr indent="-349250" lvl="8" marL="4114800" algn="l">
              <a:spcBef>
                <a:spcPts val="380"/>
              </a:spcBef>
              <a:spcAft>
                <a:spcPts val="0"/>
              </a:spcAft>
              <a:buSzPts val="1900"/>
              <a:buChar char="•"/>
              <a:defRPr sz="1900"/>
            </a:lvl9pPr>
          </a:lstStyle>
          <a:p/>
        </p:txBody>
      </p:sp>
      <p:sp>
        <p:nvSpPr>
          <p:cNvPr id="40" name="Google Shape;40;p10"/>
          <p:cNvSpPr txBox="1"/>
          <p:nvPr>
            <p:ph idx="10" type="dt"/>
          </p:nvPr>
        </p:nvSpPr>
        <p:spPr>
          <a:xfrm>
            <a:off x="538163" y="22225"/>
            <a:ext cx="3403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2250" y="22225"/>
            <a:ext cx="48387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9767888" y="22225"/>
            <a:ext cx="64928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538163" y="627063"/>
            <a:ext cx="9675812" cy="1165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0" type="dt"/>
          </p:nvPr>
        </p:nvSpPr>
        <p:spPr>
          <a:xfrm>
            <a:off x="538163" y="22225"/>
            <a:ext cx="3403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1" type="ftr"/>
          </p:nvPr>
        </p:nvSpPr>
        <p:spPr>
          <a:xfrm>
            <a:off x="4032250" y="22225"/>
            <a:ext cx="48387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767888" y="22225"/>
            <a:ext cx="64928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13"/>
          <p:cNvCxnSpPr/>
          <p:nvPr/>
        </p:nvCxnSpPr>
        <p:spPr>
          <a:xfrm rot="5400000">
            <a:off x="-15874" y="4210050"/>
            <a:ext cx="6559550" cy="3175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13"/>
          <p:cNvSpPr txBox="1"/>
          <p:nvPr>
            <p:ph type="title"/>
          </p:nvPr>
        </p:nvSpPr>
        <p:spPr>
          <a:xfrm>
            <a:off x="537607" y="931611"/>
            <a:ext cx="2516000" cy="1484160"/>
          </a:xfrm>
          <a:prstGeom prst="rect">
            <a:avLst/>
          </a:prstGeom>
          <a:noFill/>
          <a:ln>
            <a:noFill/>
          </a:ln>
        </p:spPr>
        <p:txBody>
          <a:bodyPr anchorCtr="0" anchor="b" bIns="53750" lIns="107500" spcFirstLastPara="1" rIns="107500" wrap="square" tIns="537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494445" y="931611"/>
            <a:ext cx="6720086" cy="6560418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433705" lvl="0" marL="457200" algn="l">
              <a:spcBef>
                <a:spcPts val="760"/>
              </a:spcBef>
              <a:spcAft>
                <a:spcPts val="0"/>
              </a:spcAft>
              <a:buSzPts val="3230"/>
              <a:buChar char="•"/>
              <a:defRPr sz="3800"/>
            </a:lvl1pPr>
            <a:lvl2pPr indent="-406717" lvl="1" marL="914400" algn="l">
              <a:spcBef>
                <a:spcPts val="660"/>
              </a:spcBef>
              <a:spcAft>
                <a:spcPts val="0"/>
              </a:spcAft>
              <a:buSzPts val="2805"/>
              <a:buChar char="•"/>
              <a:defRPr sz="3300"/>
            </a:lvl2pPr>
            <a:lvl3pPr indent="-388619" lvl="2" marL="1371600" algn="l">
              <a:spcBef>
                <a:spcPts val="560"/>
              </a:spcBef>
              <a:spcAft>
                <a:spcPts val="0"/>
              </a:spcAft>
              <a:buSzPts val="2520"/>
              <a:buChar char="•"/>
              <a:defRPr sz="2800"/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5pPr>
            <a:lvl6pPr indent="-381000" lvl="5" marL="2743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6pPr>
            <a:lvl7pPr indent="-381000" lvl="6" marL="3200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7pPr>
            <a:lvl8pPr indent="-381000" lvl="7" marL="3657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8pPr>
            <a:lvl9pPr indent="-381000" lvl="8" marL="41148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537608" y="2505865"/>
            <a:ext cx="2516000" cy="49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36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4pPr>
            <a:lvl5pPr indent="-228600" lvl="4" marL="22860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5pPr>
            <a:lvl6pPr indent="-228600" lvl="5" marL="27432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7pPr>
            <a:lvl8pPr indent="-228600" lvl="7" marL="3657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8pPr>
            <a:lvl9pPr indent="-228600" lvl="8" marL="41148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538163" y="22225"/>
            <a:ext cx="3403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4032250" y="22225"/>
            <a:ext cx="48387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9767888" y="22225"/>
            <a:ext cx="64928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537607" y="932081"/>
            <a:ext cx="2519509" cy="1487745"/>
          </a:xfrm>
          <a:prstGeom prst="rect">
            <a:avLst/>
          </a:prstGeom>
          <a:noFill/>
          <a:ln>
            <a:noFill/>
          </a:ln>
        </p:spPr>
        <p:txBody>
          <a:bodyPr anchorCtr="0" anchor="b" bIns="53750" lIns="107500" spcFirstLastPara="1" rIns="107500" wrap="square" tIns="537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/>
          <p:nvPr>
            <p:ph idx="2" type="pic"/>
          </p:nvPr>
        </p:nvSpPr>
        <p:spPr>
          <a:xfrm>
            <a:off x="3361348" y="985857"/>
            <a:ext cx="6942784" cy="6469402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37607" y="2509449"/>
            <a:ext cx="2516000" cy="499022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36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3pPr>
            <a:lvl4pPr indent="-228600" lvl="3" marL="18288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4pPr>
            <a:lvl5pPr indent="-228600" lvl="4" marL="22860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5pPr>
            <a:lvl6pPr indent="-228600" lvl="5" marL="27432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6pPr>
            <a:lvl7pPr indent="-228600" lvl="6" marL="32004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7pPr>
            <a:lvl8pPr indent="-228600" lvl="7" marL="3657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8pPr>
            <a:lvl9pPr indent="-228600" lvl="8" marL="41148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538163" y="22225"/>
            <a:ext cx="34036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4032250" y="22225"/>
            <a:ext cx="48387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9767888" y="22225"/>
            <a:ext cx="64928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538163" y="627063"/>
            <a:ext cx="9675812" cy="1165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503238" y="1822450"/>
            <a:ext cx="9675812" cy="5735638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8614" lvl="2" marL="13716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89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spcBef>
                <a:spcPts val="38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.jp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www.significados.com.br/ironia/" TargetMode="External"/><Relationship Id="rId5" Type="http://schemas.openxmlformats.org/officeDocument/2006/relationships/hyperlink" Target="https://brasilescola.uol.com.br/gramatica/ironia.ht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hyperlink" Target="mailto:ivan.oliveira@mackenzie.br" TargetMode="External"/><Relationship Id="rId13" Type="http://schemas.openxmlformats.org/officeDocument/2006/relationships/image" Target="../media/image19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3.xml"/><Relationship Id="rId4" Type="http://schemas.openxmlformats.org/officeDocument/2006/relationships/hyperlink" Target="mailto:renata.araujo@mackenzie.br" TargetMode="External"/><Relationship Id="rId9" Type="http://schemas.openxmlformats.org/officeDocument/2006/relationships/image" Target="../media/image21.png"/><Relationship Id="rId15" Type="http://schemas.openxmlformats.org/officeDocument/2006/relationships/image" Target="../media/image17.jpg"/><Relationship Id="rId14" Type="http://schemas.openxmlformats.org/officeDocument/2006/relationships/hyperlink" Target="mailto:liviaalabarse@gmail.com" TargetMode="External"/><Relationship Id="rId17" Type="http://schemas.openxmlformats.org/officeDocument/2006/relationships/image" Target="../media/image20.png"/><Relationship Id="rId16" Type="http://schemas.openxmlformats.org/officeDocument/2006/relationships/hyperlink" Target="mailto:vdbaldoino@gmail.com" TargetMode="External"/><Relationship Id="rId5" Type="http://schemas.openxmlformats.org/officeDocument/2006/relationships/image" Target="../media/image12.png"/><Relationship Id="rId6" Type="http://schemas.openxmlformats.org/officeDocument/2006/relationships/hyperlink" Target="http://ciberdem.mack.com.br" TargetMode="External"/><Relationship Id="rId7" Type="http://schemas.openxmlformats.org/officeDocument/2006/relationships/image" Target="../media/image13.jp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hyperlink" Target="https://github.com/doccano/doccan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>
            <p:ph type="ctrTitle"/>
          </p:nvPr>
        </p:nvSpPr>
        <p:spPr>
          <a:xfrm>
            <a:off x="695325" y="504825"/>
            <a:ext cx="6791325" cy="3455988"/>
          </a:xfrm>
          <a:prstGeom prst="rect">
            <a:avLst/>
          </a:prstGeom>
          <a:noFill/>
          <a:ln>
            <a:noFill/>
          </a:ln>
        </p:spPr>
        <p:txBody>
          <a:bodyPr anchorCtr="0" anchor="b" bIns="53750" lIns="107500" spcFirstLastPara="1" rIns="107500" wrap="square" tIns="5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cap="none"/>
              <a:t>Oficina de Anotação de Dados de Redes Sociais</a:t>
            </a:r>
            <a:endParaRPr/>
          </a:p>
        </p:txBody>
      </p:sp>
      <p:sp>
        <p:nvSpPr>
          <p:cNvPr id="81" name="Google Shape;81;p1"/>
          <p:cNvSpPr txBox="1"/>
          <p:nvPr>
            <p:ph idx="1" type="subTitle"/>
          </p:nvPr>
        </p:nvSpPr>
        <p:spPr>
          <a:xfrm>
            <a:off x="1416050" y="6375400"/>
            <a:ext cx="370205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90"/>
              <a:buNone/>
            </a:pPr>
            <a:r>
              <a:rPr lang="pt-BR" sz="1400"/>
              <a:t>Faculdade de Computação e Informática</a:t>
            </a:r>
            <a:endParaRPr/>
          </a:p>
          <a:p>
            <a:pPr indent="0" lvl="0" marL="0" rtl="0" algn="r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pt-BR" sz="1400"/>
              <a:t>Universidade Presbiteriana Mackenzie </a:t>
            </a:r>
            <a:endParaRPr/>
          </a:p>
        </p:txBody>
      </p:sp>
      <p:sp>
        <p:nvSpPr>
          <p:cNvPr id="82" name="Google Shape;82;p1"/>
          <p:cNvSpPr txBox="1"/>
          <p:nvPr>
            <p:ph idx="12" type="sldNum"/>
          </p:nvPr>
        </p:nvSpPr>
        <p:spPr>
          <a:xfrm>
            <a:off x="9966325" y="0"/>
            <a:ext cx="419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fld id="{00000000-1234-1234-1234-123412341234}" type="slidenum">
              <a:rPr b="1" i="0" lang="pt-B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ciberdem.uniriotec.br/wordpress/wp-content/uploads/2016/10/CIBERDEM-2-e1497413212366.png" id="83" name="Google Shape;8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4925" y="2592388"/>
            <a:ext cx="2520950" cy="2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225" y="6238875"/>
            <a:ext cx="731838" cy="731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fapesp-5rRpvr_918x474 - Leite, Tosto e Barros Advogados" id="85" name="Google Shape;8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238" y="6638925"/>
            <a:ext cx="2262187" cy="116363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695325" y="4438125"/>
            <a:ext cx="7369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Equipe: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Profa. Dra. Renata Mendes de Araújo</a:t>
            </a:r>
            <a:r>
              <a:rPr b="1" lang="pt-BR" sz="1600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(Pesquisadora Responsável)</a:t>
            </a:r>
            <a:endParaRPr b="1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Prof. Dr. Ivan Carlos Alcântara de Oliveira (</a:t>
            </a:r>
            <a:r>
              <a:rPr b="1" lang="pt-BR" sz="1600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Pesquisador Associado)</a:t>
            </a:r>
            <a:endParaRPr b="1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</a:t>
            </a:r>
            <a:r>
              <a:rPr b="1" lang="pt-BR" sz="1600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i</a:t>
            </a:r>
            <a:r>
              <a:rPr b="1" i="0" lang="pt-BR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via  Alabar</a:t>
            </a:r>
            <a:r>
              <a:rPr b="1" lang="pt-BR" sz="1600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b="1" i="0" lang="pt-BR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 dos Santos (Alun</a:t>
            </a:r>
            <a:r>
              <a:rPr b="1" lang="pt-BR" sz="1600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b="1" i="0" lang="pt-BR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da Graduação em Ciência da Computação)</a:t>
            </a:r>
            <a:endParaRPr b="1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Vitor Domingos Baldoino dos Santos (Alu</a:t>
            </a:r>
            <a:r>
              <a:rPr b="1" lang="pt-BR" sz="1600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no da </a:t>
            </a:r>
            <a:r>
              <a:rPr b="1" i="0" lang="pt-BR" sz="1600" u="none" cap="none" strike="noStrike">
                <a:solidFill>
                  <a:srgbClr val="242424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Graduação em Ciência de Dados)</a:t>
            </a:r>
            <a:endParaRPr b="1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321" y="244971"/>
            <a:ext cx="3489650" cy="14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4a0ab1a59_0_110"/>
          <p:cNvSpPr txBox="1"/>
          <p:nvPr>
            <p:ph type="title"/>
          </p:nvPr>
        </p:nvSpPr>
        <p:spPr>
          <a:xfrm>
            <a:off x="538163" y="627063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anotar?</a:t>
            </a:r>
            <a:endParaRPr/>
          </a:p>
        </p:txBody>
      </p:sp>
      <p:sp>
        <p:nvSpPr>
          <p:cNvPr id="150" name="Google Shape;150;g1f4a0ab1a59_0_110"/>
          <p:cNvSpPr txBox="1"/>
          <p:nvPr>
            <p:ph idx="1" type="body"/>
          </p:nvPr>
        </p:nvSpPr>
        <p:spPr>
          <a:xfrm>
            <a:off x="503250" y="2346500"/>
            <a:ext cx="9675900" cy="51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268287" lvl="0" marL="214312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380"/>
              <a:buChar char="•"/>
            </a:pPr>
            <a:r>
              <a:rPr lang="pt-BR"/>
              <a:t>Três tipos</a:t>
            </a:r>
            <a:r>
              <a:rPr lang="pt-BR"/>
              <a:t> de anotação para cada </a:t>
            </a:r>
            <a:r>
              <a:rPr i="1" lang="pt-BR"/>
              <a:t>tweet</a:t>
            </a:r>
            <a:r>
              <a:rPr lang="pt-BR"/>
              <a:t>:</a:t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46697" lvl="1" marL="536575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40"/>
              <a:buChar char="•"/>
            </a:pPr>
            <a:r>
              <a:rPr b="1" lang="pt-BR"/>
              <a:t>Reconhecimento de Entidades Nomeadas</a:t>
            </a:r>
            <a:endParaRPr b="1"/>
          </a:p>
          <a:p>
            <a:pPr indent="0" lvl="0" marL="536575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46697" lvl="1" marL="536575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40"/>
              <a:buChar char="•"/>
            </a:pPr>
            <a:r>
              <a:rPr b="1" lang="pt-BR"/>
              <a:t>Detecção de Ironia</a:t>
            </a:r>
            <a:endParaRPr b="1"/>
          </a:p>
          <a:p>
            <a:pPr indent="0" lvl="0" marL="536575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246697" lvl="1" marL="536575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40"/>
              <a:buChar char="•"/>
            </a:pPr>
            <a:r>
              <a:rPr b="1" lang="pt-BR"/>
              <a:t>Detecção de Posição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ciberdem.uniriotec.br/wordpress/wp-content/uploads/2016/10/CIBERDEM-2-e1497413212366.png" id="151" name="Google Shape;151;g1f4a0ab1a59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4eb6c8f0c_0_0"/>
          <p:cNvSpPr txBox="1"/>
          <p:nvPr>
            <p:ph idx="1" type="body"/>
          </p:nvPr>
        </p:nvSpPr>
        <p:spPr>
          <a:xfrm>
            <a:off x="503238" y="1822450"/>
            <a:ext cx="9675900" cy="5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214312" lvl="0" marL="214312" rtl="0" algn="l">
              <a:spcBef>
                <a:spcPts val="5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Exemplo: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/>
              <a:t>@user1 Mais mudanças </a:t>
            </a:r>
            <a:r>
              <a:rPr lang="pt-BR">
                <a:solidFill>
                  <a:srgbClr val="FF0000"/>
                </a:solidFill>
              </a:rPr>
              <a:t>Christina Lemos</a:t>
            </a:r>
            <a:r>
              <a:rPr lang="pt-BR"/>
              <a:t> e </a:t>
            </a:r>
            <a:r>
              <a:rPr lang="pt-BR">
                <a:solidFill>
                  <a:srgbClr val="FF0000"/>
                </a:solidFill>
              </a:rPr>
              <a:t>Celso Freitas</a:t>
            </a:r>
            <a:r>
              <a:rPr lang="pt-BR"/>
              <a:t> deixaram a bancada do </a:t>
            </a:r>
            <a:r>
              <a:rPr lang="pt-BR">
                <a:solidFill>
                  <a:srgbClr val="FF9900"/>
                </a:solidFill>
              </a:rPr>
              <a:t>Jornal da Record</a:t>
            </a:r>
            <a:r>
              <a:rPr lang="pt-BR"/>
              <a:t> em de </a:t>
            </a:r>
            <a:r>
              <a:rPr lang="pt-BR">
                <a:solidFill>
                  <a:srgbClr val="008000"/>
                </a:solidFill>
              </a:rPr>
              <a:t>fevereiro</a:t>
            </a:r>
            <a:r>
              <a:rPr lang="pt-BR"/>
              <a:t> e serão substituídos por </a:t>
            </a:r>
            <a:r>
              <a:rPr lang="pt-BR">
                <a:solidFill>
                  <a:srgbClr val="FF0000"/>
                </a:solidFill>
              </a:rPr>
              <a:t>Mariana Godoy Chris</a:t>
            </a:r>
            <a:r>
              <a:rPr lang="pt-BR"/>
              <a:t> voltará para </a:t>
            </a:r>
            <a:r>
              <a:rPr lang="pt-BR">
                <a:solidFill>
                  <a:srgbClr val="0000FF"/>
                </a:solidFill>
              </a:rPr>
              <a:t>Brasília</a:t>
            </a:r>
            <a:r>
              <a:rPr lang="pt-BR"/>
              <a:t> e </a:t>
            </a:r>
            <a:r>
              <a:rPr lang="pt-BR">
                <a:solidFill>
                  <a:srgbClr val="FF0000"/>
                </a:solidFill>
              </a:rPr>
              <a:t>Celso</a:t>
            </a:r>
            <a:r>
              <a:rPr lang="pt-BR"/>
              <a:t> assume o </a:t>
            </a:r>
            <a:r>
              <a:rPr lang="pt-BR">
                <a:solidFill>
                  <a:srgbClr val="FF9900"/>
                </a:solidFill>
              </a:rPr>
              <a:t>Repórter Record</a:t>
            </a:r>
            <a:r>
              <a:rPr lang="pt-BR"/>
              <a:t> investigação </a:t>
            </a:r>
            <a:r>
              <a:rPr lang="pt-BR">
                <a:solidFill>
                  <a:srgbClr val="FF0000"/>
                </a:solidFill>
              </a:rPr>
              <a:t>Márcia Dantas</a:t>
            </a:r>
            <a:r>
              <a:rPr lang="pt-BR"/>
              <a:t> passará o </a:t>
            </a:r>
            <a:r>
              <a:rPr lang="pt-BR">
                <a:solidFill>
                  <a:srgbClr val="FF9900"/>
                </a:solidFill>
              </a:rPr>
              <a:t>SBT Brasil</a:t>
            </a:r>
            <a:r>
              <a:rPr lang="pt-BR"/>
              <a:t> para </a:t>
            </a:r>
            <a:r>
              <a:rPr lang="pt-BR">
                <a:solidFill>
                  <a:srgbClr val="FF0000"/>
                </a:solidFill>
              </a:rPr>
              <a:t>Carla Vilhena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pt-BR"/>
              <a:t>Classificação: </a:t>
            </a:r>
            <a:r>
              <a:rPr lang="pt-BR">
                <a:solidFill>
                  <a:srgbClr val="FF0000"/>
                </a:solidFill>
              </a:rPr>
              <a:t>Pessoa</a:t>
            </a:r>
            <a:r>
              <a:rPr lang="pt-BR"/>
              <a:t>,</a:t>
            </a:r>
            <a:r>
              <a:rPr b="1" lang="pt-BR"/>
              <a:t> </a:t>
            </a:r>
            <a:r>
              <a:rPr lang="pt-BR">
                <a:solidFill>
                  <a:srgbClr val="008000"/>
                </a:solidFill>
              </a:rPr>
              <a:t>Data</a:t>
            </a:r>
            <a:r>
              <a:rPr lang="pt-BR"/>
              <a:t>,</a:t>
            </a:r>
            <a:r>
              <a:rPr b="1" lang="pt-BR"/>
              <a:t> </a:t>
            </a:r>
            <a:r>
              <a:rPr lang="pt-BR">
                <a:solidFill>
                  <a:srgbClr val="0000FF"/>
                </a:solidFill>
              </a:rPr>
              <a:t>Localização</a:t>
            </a:r>
            <a:r>
              <a:rPr lang="pt-BR"/>
              <a:t>, </a:t>
            </a:r>
            <a:r>
              <a:rPr lang="pt-BR">
                <a:solidFill>
                  <a:srgbClr val="FF9900"/>
                </a:solidFill>
              </a:rPr>
              <a:t>Instituição</a:t>
            </a:r>
            <a:r>
              <a:rPr b="1" lang="pt-BR"/>
              <a:t>.</a:t>
            </a:r>
            <a:endParaRPr b="1"/>
          </a:p>
        </p:txBody>
      </p:sp>
      <p:pic>
        <p:nvPicPr>
          <p:cNvPr descr="http://ciberdem.uniriotec.br/wordpress/wp-content/uploads/2016/10/CIBERDEM-2-e1497413212366.png" id="157" name="Google Shape;157;g1f4eb6c8f0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f4eb6c8f0c_0_0"/>
          <p:cNvSpPr txBox="1"/>
          <p:nvPr>
            <p:ph type="title"/>
          </p:nvPr>
        </p:nvSpPr>
        <p:spPr>
          <a:xfrm>
            <a:off x="538163" y="627063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44"/>
              <a:t>Reconhecimento de Entidades Nomeadas</a:t>
            </a:r>
            <a:endParaRPr sz="3644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4eb6c8f0c_0_6"/>
          <p:cNvSpPr txBox="1"/>
          <p:nvPr>
            <p:ph idx="1" type="body"/>
          </p:nvPr>
        </p:nvSpPr>
        <p:spPr>
          <a:xfrm>
            <a:off x="503238" y="1822450"/>
            <a:ext cx="9675900" cy="5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325755" lvl="0" marL="457200" rtl="0" algn="l">
              <a:spcBef>
                <a:spcPts val="560"/>
              </a:spcBef>
              <a:spcAft>
                <a:spcPts val="0"/>
              </a:spcAft>
              <a:buSzPts val="1530"/>
              <a:buChar char="●"/>
            </a:pPr>
            <a:r>
              <a:rPr lang="pt-BR"/>
              <a:t>Exemplo:</a:t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/>
              <a:t>@user1 Fiquei sabendo que quem for para Brasília, e resolver entrar em algum prédio sem ser convidado, pode ganhar uma estadia na Papuda, com as honras do Xandao e do Dino! Imperdível, heim?;</a:t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pt-BR"/>
              <a:t>Classificação</a:t>
            </a:r>
            <a:r>
              <a:rPr lang="pt-BR"/>
              <a:t>: “contém ironia”.</a:t>
            </a:r>
            <a:endParaRPr/>
          </a:p>
        </p:txBody>
      </p:sp>
      <p:pic>
        <p:nvPicPr>
          <p:cNvPr descr="http://ciberdem.uniriotec.br/wordpress/wp-content/uploads/2016/10/CIBERDEM-2-e1497413212366.png" id="164" name="Google Shape;164;g1f4eb6c8f0c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f4eb6c8f0c_0_6"/>
          <p:cNvSpPr txBox="1"/>
          <p:nvPr>
            <p:ph type="title"/>
          </p:nvPr>
        </p:nvSpPr>
        <p:spPr>
          <a:xfrm>
            <a:off x="538163" y="627063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44"/>
              <a:t>Detecção de Ironia</a:t>
            </a:r>
            <a:endParaRPr sz="4244"/>
          </a:p>
        </p:txBody>
      </p:sp>
      <p:sp>
        <p:nvSpPr>
          <p:cNvPr id="166" name="Google Shape;166;g1f4eb6c8f0c_0_6"/>
          <p:cNvSpPr txBox="1"/>
          <p:nvPr/>
        </p:nvSpPr>
        <p:spPr>
          <a:xfrm>
            <a:off x="372525" y="7356075"/>
            <a:ext cx="1017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*Fonte: Enciclopédia Significados.  Endereço: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https://www.significados.com.br/ironia/</a:t>
            </a:r>
            <a:r>
              <a:rPr lang="pt-BR" sz="1000"/>
              <a:t>. Data da consulta: 19/03/2024.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**Fonte: Brasil Escola. Endereço: </a:t>
            </a:r>
            <a:r>
              <a:rPr lang="pt-BR" sz="1000" u="sng">
                <a:solidFill>
                  <a:schemeClr val="hlink"/>
                </a:solidFill>
                <a:hlinkClick r:id="rId5"/>
              </a:rPr>
              <a:t>https://brasilescola.uol.com.br/gramatica/ironia.htm</a:t>
            </a:r>
            <a:r>
              <a:rPr lang="pt-BR" sz="1000"/>
              <a:t>. Data da consulta: 19/03/2024.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4a0ab1a59_0_164"/>
          <p:cNvSpPr txBox="1"/>
          <p:nvPr>
            <p:ph idx="1" type="body"/>
          </p:nvPr>
        </p:nvSpPr>
        <p:spPr>
          <a:xfrm>
            <a:off x="503238" y="1822450"/>
            <a:ext cx="9675900" cy="5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214312" lvl="0" marL="214312" rtl="0" algn="l">
              <a:spcBef>
                <a:spcPts val="560"/>
              </a:spcBef>
              <a:spcAft>
                <a:spcPts val="0"/>
              </a:spcAft>
              <a:buSzPts val="1530"/>
              <a:buChar char="●"/>
            </a:pPr>
            <a:r>
              <a:rPr lang="pt-BR"/>
              <a:t>Exemplo: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2300"/>
              <a:t>@user1 Bora para Brasília povo, estamos em risco total nosso presidente @jairbolsonaro continua lutando por nós.</a:t>
            </a:r>
            <a:endParaRPr sz="23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pt-BR" sz="2300"/>
              <a:t>Classificação da posição:</a:t>
            </a:r>
            <a:r>
              <a:rPr b="1" lang="pt-BR" sz="2300"/>
              <a:t> </a:t>
            </a:r>
            <a:r>
              <a:rPr lang="pt-BR" sz="2300"/>
              <a:t>a favor</a:t>
            </a:r>
            <a:r>
              <a:rPr b="1" lang="pt-BR" sz="2300"/>
              <a:t>.</a:t>
            </a:r>
            <a:endParaRPr b="1" sz="23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descr="http://ciberdem.uniriotec.br/wordpress/wp-content/uploads/2016/10/CIBERDEM-2-e1497413212366.png" id="172" name="Google Shape;172;g1f4a0ab1a59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f4a0ab1a59_0_164"/>
          <p:cNvSpPr txBox="1"/>
          <p:nvPr>
            <p:ph type="title"/>
          </p:nvPr>
        </p:nvSpPr>
        <p:spPr>
          <a:xfrm>
            <a:off x="538113" y="499088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Detecção de Posição</a:t>
            </a:r>
            <a:endParaRPr sz="4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4a0ab1a59_0_170"/>
          <p:cNvSpPr txBox="1"/>
          <p:nvPr>
            <p:ph type="title"/>
          </p:nvPr>
        </p:nvSpPr>
        <p:spPr>
          <a:xfrm>
            <a:off x="538163" y="627063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Organização</a:t>
            </a:r>
            <a:r>
              <a:rPr lang="pt-BR"/>
              <a:t> de Grupos</a:t>
            </a:r>
            <a:endParaRPr/>
          </a:p>
        </p:txBody>
      </p:sp>
      <p:sp>
        <p:nvSpPr>
          <p:cNvPr id="179" name="Google Shape;179;g1f4a0ab1a59_0_170"/>
          <p:cNvSpPr txBox="1"/>
          <p:nvPr>
            <p:ph idx="1" type="body"/>
          </p:nvPr>
        </p:nvSpPr>
        <p:spPr>
          <a:xfrm>
            <a:off x="503238" y="1822450"/>
            <a:ext cx="9675900" cy="5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268287" lvl="0" marL="214312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380"/>
              <a:buChar char="●"/>
            </a:pPr>
            <a:r>
              <a:rPr lang="pt-BR"/>
              <a:t>Teremos </a:t>
            </a:r>
            <a:r>
              <a:rPr b="1" lang="pt-BR"/>
              <a:t>três</a:t>
            </a:r>
            <a:r>
              <a:rPr lang="pt-BR"/>
              <a:t> grupos envolvidos na anotação.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4312" lvl="0" marL="214312" rtl="0" algn="l">
              <a:spcBef>
                <a:spcPts val="560"/>
              </a:spcBef>
              <a:spcAft>
                <a:spcPts val="0"/>
              </a:spcAft>
              <a:buSzPts val="1530"/>
              <a:buChar char="●"/>
            </a:pPr>
            <a:r>
              <a:rPr lang="pt-BR"/>
              <a:t>Cada grupo será encarregado de anotar um dos três tipos:</a:t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6697" lvl="0" marL="671512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40"/>
              <a:buChar char="●"/>
            </a:pPr>
            <a:r>
              <a:rPr lang="pt-BR" sz="2400"/>
              <a:t>Reconhecimento de Entidades Nomeadas</a:t>
            </a:r>
            <a:endParaRPr sz="2400"/>
          </a:p>
          <a:p>
            <a:pPr indent="0" lvl="0" marL="993775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46697" lvl="0" marL="671512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40"/>
              <a:buChar char="●"/>
            </a:pPr>
            <a:r>
              <a:rPr lang="pt-BR" sz="2400"/>
              <a:t>Detecção de Ironia</a:t>
            </a:r>
            <a:endParaRPr sz="2400"/>
          </a:p>
          <a:p>
            <a:pPr indent="0" lvl="0" marL="993775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6697" lvl="0" marL="671512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40"/>
              <a:buChar char="●"/>
            </a:pPr>
            <a:r>
              <a:rPr lang="pt-BR" sz="2400"/>
              <a:t>Detecção de Posição</a:t>
            </a:r>
            <a:endParaRPr/>
          </a:p>
        </p:txBody>
      </p:sp>
      <p:pic>
        <p:nvPicPr>
          <p:cNvPr descr="http://ciberdem.uniriotec.br/wordpress/wp-content/uploads/2016/10/CIBERDEM-2-e1497413212366.png" id="180" name="Google Shape;180;g1f4a0ab1a59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4b1088e0b_0_0"/>
          <p:cNvSpPr txBox="1"/>
          <p:nvPr>
            <p:ph idx="1" type="body"/>
          </p:nvPr>
        </p:nvSpPr>
        <p:spPr>
          <a:xfrm>
            <a:off x="1478763" y="2362488"/>
            <a:ext cx="7794600" cy="3341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3750" lIns="107500" spcFirstLastPara="1" rIns="107500" wrap="square" tIns="53750">
            <a:sp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pt-BR" sz="4200">
                <a:latin typeface="Roboto"/>
                <a:ea typeface="Roboto"/>
                <a:cs typeface="Roboto"/>
                <a:sym typeface="Roboto"/>
              </a:rPr>
              <a:t>NÃO SE ESQUEÇA DE APERTAR A TECLA </a:t>
            </a:r>
            <a:r>
              <a:rPr b="1" lang="pt-BR" sz="4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ENTER</a:t>
            </a:r>
            <a:r>
              <a:rPr b="1" lang="pt-BR" sz="4200">
                <a:latin typeface="Roboto"/>
                <a:ea typeface="Roboto"/>
                <a:cs typeface="Roboto"/>
                <a:sym typeface="Roboto"/>
              </a:rPr>
              <a:t> PARA ATUALIZAR SEU MARCADOR DE PROGRESSO NA FERRAMENTA.</a:t>
            </a:r>
            <a:endParaRPr b="1" sz="4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http://ciberdem.uniriotec.br/wordpress/wp-content/uploads/2016/10/CIBERDEM-2-e1497413212366.png" id="186" name="Google Shape;186;g2c4b1088e0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c4b1088e0b_0_0"/>
          <p:cNvSpPr/>
          <p:nvPr/>
        </p:nvSpPr>
        <p:spPr>
          <a:xfrm>
            <a:off x="6861299" y="3112244"/>
            <a:ext cx="1758300" cy="54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2c4b1088e0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675" y="143718"/>
            <a:ext cx="1370724" cy="2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4a0ab1a59_0_32"/>
          <p:cNvSpPr txBox="1"/>
          <p:nvPr>
            <p:ph type="title"/>
          </p:nvPr>
        </p:nvSpPr>
        <p:spPr>
          <a:xfrm>
            <a:off x="538913" y="3217963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"S'imbora" anotar!</a:t>
            </a:r>
            <a:endParaRPr/>
          </a:p>
        </p:txBody>
      </p:sp>
      <p:pic>
        <p:nvPicPr>
          <p:cNvPr descr="http://ciberdem.uniriotec.br/wordpress/wp-content/uploads/2016/10/CIBERDEM-2-e1497413212366.png" id="194" name="Google Shape;194;g1f4a0ab1a59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4a0ab1a59_0_38"/>
          <p:cNvSpPr txBox="1"/>
          <p:nvPr>
            <p:ph type="title"/>
          </p:nvPr>
        </p:nvSpPr>
        <p:spPr>
          <a:xfrm>
            <a:off x="310038" y="3450425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&amp; Discussão</a:t>
            </a:r>
            <a:endParaRPr/>
          </a:p>
        </p:txBody>
      </p:sp>
      <p:pic>
        <p:nvPicPr>
          <p:cNvPr descr="http://ciberdem.uniriotec.br/wordpress/wp-content/uploads/2016/10/CIBERDEM-2-e1497413212366.png" id="200" name="Google Shape;200;g1f4a0ab1a59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516549882_0_0"/>
          <p:cNvSpPr txBox="1"/>
          <p:nvPr>
            <p:ph type="title"/>
          </p:nvPr>
        </p:nvSpPr>
        <p:spPr>
          <a:xfrm>
            <a:off x="-12" y="1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Website do Projeto Heiwa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44"/>
              <a:t>https://heiwa-website.vercel.app/</a:t>
            </a:r>
            <a:endParaRPr sz="2044"/>
          </a:p>
        </p:txBody>
      </p:sp>
      <p:pic>
        <p:nvPicPr>
          <p:cNvPr descr="http://ciberdem.uniriotec.br/wordpress/wp-content/uploads/2016/10/CIBERDEM-2-e1497413212366.png" id="206" name="Google Shape;206;g1f51654988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f51654988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525" y="-12"/>
            <a:ext cx="1340775" cy="13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f51654988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39576"/>
            <a:ext cx="9457750" cy="61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/>
          <p:nvPr>
            <p:ph type="title"/>
          </p:nvPr>
        </p:nvSpPr>
        <p:spPr>
          <a:xfrm>
            <a:off x="417513" y="615950"/>
            <a:ext cx="9674225" cy="1165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Conecte-se!</a:t>
            </a:r>
            <a:endParaRPr/>
          </a:p>
        </p:txBody>
      </p:sp>
      <p:sp>
        <p:nvSpPr>
          <p:cNvPr id="215" name="Google Shape;215;p4"/>
          <p:cNvSpPr txBox="1"/>
          <p:nvPr>
            <p:ph idx="1" type="body"/>
          </p:nvPr>
        </p:nvSpPr>
        <p:spPr>
          <a:xfrm>
            <a:off x="191375" y="4014743"/>
            <a:ext cx="25047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40"/>
              <a:buFont typeface="Arial"/>
              <a:buNone/>
            </a:pPr>
            <a:r>
              <a:rPr lang="pt-BR" sz="1200" u="sng">
                <a:solidFill>
                  <a:schemeClr val="hlink"/>
                </a:solidFill>
                <a:hlinkClick r:id="rId4"/>
              </a:rPr>
              <a:t>renata.araujo@mackenzie.br</a:t>
            </a:r>
            <a:endParaRPr sz="12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040"/>
              <a:buFont typeface="Arial"/>
              <a:buNone/>
            </a:pPr>
            <a:r>
              <a:rPr lang="pt-BR" sz="1200"/>
              <a:t>LinkedIn: Renata. Araujo</a:t>
            </a:r>
            <a:endParaRPr sz="12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04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216" name="Google Shape;216;p4"/>
          <p:cNvSpPr txBox="1"/>
          <p:nvPr>
            <p:ph idx="12" type="sldNum"/>
          </p:nvPr>
        </p:nvSpPr>
        <p:spPr>
          <a:xfrm>
            <a:off x="9767888" y="22225"/>
            <a:ext cx="649287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pt-BR" sz="1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ciberdem.uniriotec.br/wordpress/wp-content/uploads/2016/10/CIBERDEM-2-e1497413212366.png" id="217" name="Google Shape;2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0594" y="6674368"/>
            <a:ext cx="948600" cy="9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/>
          <p:nvPr/>
        </p:nvSpPr>
        <p:spPr>
          <a:xfrm>
            <a:off x="8591950" y="7621450"/>
            <a:ext cx="2325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ciberdem.mack.com.br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725" y="202998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3725" y="4704850"/>
            <a:ext cx="1440000" cy="143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6625" y="2029988"/>
            <a:ext cx="1800000" cy="15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"/>
          <p:cNvSpPr txBox="1"/>
          <p:nvPr>
            <p:ph idx="1" type="body"/>
          </p:nvPr>
        </p:nvSpPr>
        <p:spPr>
          <a:xfrm>
            <a:off x="2218175" y="4014743"/>
            <a:ext cx="36969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84772" lvl="0" marL="214312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u="sng">
                <a:solidFill>
                  <a:schemeClr val="hlink"/>
                </a:solidFill>
                <a:hlinkClick r:id="rId10"/>
              </a:rPr>
              <a:t>ivan.oliveira@mackenzie.br</a:t>
            </a:r>
            <a:r>
              <a:rPr lang="pt-BR" sz="1200"/>
              <a:t>  </a:t>
            </a:r>
            <a:endParaRPr sz="1200"/>
          </a:p>
          <a:p>
            <a:pPr indent="-84772" lvl="0" marL="214312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Lattes: http://lattes.cnpq.br/0272400268231478</a:t>
            </a:r>
            <a:endParaRPr sz="12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040"/>
              <a:buFont typeface="Arial"/>
              <a:buNone/>
            </a:pPr>
            <a:r>
              <a:t/>
            </a:r>
            <a:endParaRPr sz="1200"/>
          </a:p>
        </p:txBody>
      </p:sp>
      <p:pic>
        <p:nvPicPr>
          <p:cNvPr id="223" name="Google Shape;223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46623" y="470485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9558" y="470485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"/>
          <p:cNvSpPr txBox="1"/>
          <p:nvPr/>
        </p:nvSpPr>
        <p:spPr>
          <a:xfrm>
            <a:off x="6431450" y="4226200"/>
            <a:ext cx="181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26" name="Google Shape;226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89550" y="2029988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"/>
          <p:cNvSpPr txBox="1"/>
          <p:nvPr>
            <p:ph idx="1" type="body"/>
          </p:nvPr>
        </p:nvSpPr>
        <p:spPr>
          <a:xfrm>
            <a:off x="5581950" y="4014743"/>
            <a:ext cx="2215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84772" lvl="0" marL="214312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u="sng">
                <a:solidFill>
                  <a:schemeClr val="hlink"/>
                </a:solidFill>
                <a:hlinkClick r:id="rId14"/>
              </a:rPr>
              <a:t>liviaalabarse@gmail.com</a:t>
            </a:r>
            <a:endParaRPr sz="1200"/>
          </a:p>
          <a:p>
            <a:pPr indent="-84772" lvl="0" marL="214312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LinkedIn: Livia Alabarse</a:t>
            </a:r>
            <a:endParaRPr sz="1200"/>
          </a:p>
          <a:p>
            <a:pPr indent="-84772" lvl="0" marL="214312" rtl="0" algn="ctr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040"/>
              <a:buFont typeface="Arial"/>
              <a:buNone/>
            </a:pPr>
            <a:r>
              <a:t/>
            </a:r>
            <a:endParaRPr sz="1200"/>
          </a:p>
        </p:txBody>
      </p:sp>
      <p:pic>
        <p:nvPicPr>
          <p:cNvPr id="228" name="Google Shape;228;p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12475" y="2029988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"/>
          <p:cNvSpPr txBox="1"/>
          <p:nvPr>
            <p:ph idx="1" type="body"/>
          </p:nvPr>
        </p:nvSpPr>
        <p:spPr>
          <a:xfrm>
            <a:off x="8151925" y="4014743"/>
            <a:ext cx="25047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40"/>
              <a:buFont typeface="Arial"/>
              <a:buNone/>
            </a:pPr>
            <a:r>
              <a:rPr lang="pt-BR" sz="1200" u="sng">
                <a:solidFill>
                  <a:schemeClr val="hlink"/>
                </a:solidFill>
                <a:hlinkClick r:id="rId16"/>
              </a:rPr>
              <a:t>vdbaldoino@gmail.com</a:t>
            </a:r>
            <a:endParaRPr sz="12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SzPts val="2040"/>
              <a:buFont typeface="Arial"/>
              <a:buNone/>
            </a:pPr>
            <a:r>
              <a:rPr lang="pt-BR" sz="1200"/>
              <a:t>LinkedIn: Vitor Baldoino</a:t>
            </a:r>
            <a:endParaRPr sz="1200"/>
          </a:p>
        </p:txBody>
      </p:sp>
      <p:pic>
        <p:nvPicPr>
          <p:cNvPr id="230" name="Google Shape;230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592475" y="4700425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1f4e14426a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447325" cy="775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1f4e14426a1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447325" cy="7473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ciberdem.uniriotec.br/wordpress/wp-content/uploads/2016/10/CIBERDEM-2-e1497413212366.png" id="104" name="Google Shape;104;g1f4a0ab1a5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951" y="7134923"/>
            <a:ext cx="818325" cy="8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f4a0ab1a5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00" y="228100"/>
            <a:ext cx="9848575" cy="742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g1f4a0ab1a59_0_0"/>
          <p:cNvSpPr/>
          <p:nvPr/>
        </p:nvSpPr>
        <p:spPr>
          <a:xfrm>
            <a:off x="635500" y="5621825"/>
            <a:ext cx="2884250" cy="749575"/>
          </a:xfrm>
          <a:custGeom>
            <a:rect b="b" l="l" r="r" t="t"/>
            <a:pathLst>
              <a:path extrusionOk="0" h="29983" w="115370">
                <a:moveTo>
                  <a:pt x="0" y="29983"/>
                </a:moveTo>
                <a:cubicBezTo>
                  <a:pt x="9866" y="15890"/>
                  <a:pt x="28938" y="10038"/>
                  <a:pt x="45627" y="5866"/>
                </a:cubicBezTo>
                <a:cubicBezTo>
                  <a:pt x="68260" y="208"/>
                  <a:pt x="92040" y="0"/>
                  <a:pt x="115370" y="0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4a0ab1a59_0_26"/>
          <p:cNvSpPr txBox="1"/>
          <p:nvPr>
            <p:ph idx="1" type="body"/>
          </p:nvPr>
        </p:nvSpPr>
        <p:spPr>
          <a:xfrm>
            <a:off x="503250" y="1822450"/>
            <a:ext cx="102489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25755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530"/>
              <a:buChar char="●"/>
            </a:pPr>
            <a:r>
              <a:rPr b="1" lang="pt-BR"/>
              <a:t>Objetivo:</a:t>
            </a:r>
            <a:endParaRPr b="1"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30"/>
              <a:buChar char="○"/>
            </a:pPr>
            <a:r>
              <a:rPr lang="pt-BR"/>
              <a:t>C</a:t>
            </a:r>
            <a:r>
              <a:rPr lang="pt-BR"/>
              <a:t>lassificar um aspecto específico </a:t>
            </a:r>
            <a:r>
              <a:rPr lang="pt-BR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dos </a:t>
            </a:r>
            <a:r>
              <a:rPr lang="pt-BR"/>
              <a:t>registros do </a:t>
            </a:r>
            <a:r>
              <a:rPr i="1" lang="pt-BR"/>
              <a:t>dataset</a:t>
            </a:r>
            <a:r>
              <a:rPr lang="pt-BR"/>
              <a:t>. </a:t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530"/>
              <a:buChar char="●"/>
            </a:pPr>
            <a:r>
              <a:rPr b="1" lang="pt-BR"/>
              <a:t>Exemplo</a:t>
            </a:r>
            <a:r>
              <a:rPr lang="pt-BR"/>
              <a:t>: 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30"/>
              <a:buChar char="○"/>
            </a:pPr>
            <a:r>
              <a:rPr lang="pt-BR"/>
              <a:t>Classificação de sentimento (positivo, negativo ou neutro) de mensagem de usuários publicadas no </a:t>
            </a:r>
            <a:r>
              <a:rPr i="1" lang="pt-BR"/>
              <a:t>Twitter</a:t>
            </a:r>
            <a:r>
              <a:rPr lang="pt-BR"/>
              <a:t> (atual </a:t>
            </a:r>
            <a:r>
              <a:rPr i="1" lang="pt-BR"/>
              <a:t>X</a:t>
            </a:r>
            <a:r>
              <a:rPr lang="pt-BR"/>
              <a:t>) sobre  um produto ou serviço de uma empresa </a:t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f4a0ab1a59_0_26"/>
          <p:cNvSpPr txBox="1"/>
          <p:nvPr>
            <p:ph type="title"/>
          </p:nvPr>
        </p:nvSpPr>
        <p:spPr>
          <a:xfrm>
            <a:off x="538100" y="561888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 em </a:t>
            </a:r>
            <a:r>
              <a:rPr i="1" lang="pt-BR"/>
              <a:t>datasets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11"/>
          </a:p>
        </p:txBody>
      </p:sp>
      <p:pic>
        <p:nvPicPr>
          <p:cNvPr descr="http://ciberdem.uniriotec.br/wordpress/wp-content/uploads/2016/10/CIBERDEM-2-e1497413212366.png" id="113" name="Google Shape;113;g1f4a0ab1a5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4a0ab1a59_0_6"/>
          <p:cNvSpPr txBox="1"/>
          <p:nvPr>
            <p:ph type="title"/>
          </p:nvPr>
        </p:nvSpPr>
        <p:spPr>
          <a:xfrm>
            <a:off x="538163" y="627063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 em </a:t>
            </a:r>
            <a:r>
              <a:rPr i="1" lang="pt-BR"/>
              <a:t>datasets</a:t>
            </a:r>
            <a:endParaRPr sz="2811"/>
          </a:p>
        </p:txBody>
      </p:sp>
      <p:sp>
        <p:nvSpPr>
          <p:cNvPr id="119" name="Google Shape;119;g1f4a0ab1a59_0_6"/>
          <p:cNvSpPr txBox="1"/>
          <p:nvPr>
            <p:ph idx="1" type="body"/>
          </p:nvPr>
        </p:nvSpPr>
        <p:spPr>
          <a:xfrm>
            <a:off x="252426" y="1792275"/>
            <a:ext cx="10248900" cy="5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325755" lvl="0" marL="457200" rtl="0" algn="l">
              <a:spcBef>
                <a:spcPts val="560"/>
              </a:spcBef>
              <a:spcAft>
                <a:spcPts val="0"/>
              </a:spcAft>
              <a:buSzPts val="1530"/>
              <a:buChar char="●"/>
            </a:pPr>
            <a:r>
              <a:rPr b="1" lang="pt-BR"/>
              <a:t>Importância</a:t>
            </a:r>
            <a:r>
              <a:rPr lang="pt-BR"/>
              <a:t>:</a:t>
            </a:r>
            <a:endParaRPr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pt-BR"/>
              <a:t>Os </a:t>
            </a:r>
            <a:r>
              <a:rPr i="1" lang="pt-BR"/>
              <a:t>datasets </a:t>
            </a:r>
            <a:r>
              <a:rPr lang="pt-BR"/>
              <a:t>anotados são o material que alimenta os algoritmos de Aprendizado de Máquina (</a:t>
            </a:r>
            <a:r>
              <a:rPr i="1" lang="pt-BR"/>
              <a:t>Machine Learning</a:t>
            </a:r>
            <a:r>
              <a:rPr lang="pt-BR"/>
              <a:t> - ML) do tipo Classificação.</a:t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1" marL="914400" rtl="0" algn="l">
              <a:spcBef>
                <a:spcPts val="560"/>
              </a:spcBef>
              <a:spcAft>
                <a:spcPts val="0"/>
              </a:spcAft>
              <a:buSzPts val="1530"/>
              <a:buChar char="○"/>
            </a:pPr>
            <a:r>
              <a:rPr i="1" lang="pt-BR"/>
              <a:t>Datasets</a:t>
            </a:r>
            <a:r>
              <a:rPr lang="pt-BR"/>
              <a:t> anotados permitem o treinamento </a:t>
            </a:r>
            <a:r>
              <a:rPr lang="pt-BR"/>
              <a:t>e geração de modelos preditivos.</a:t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1" marL="914400" rtl="0" algn="l">
              <a:spcBef>
                <a:spcPts val="560"/>
              </a:spcBef>
              <a:spcAft>
                <a:spcPts val="0"/>
              </a:spcAft>
              <a:buSzPts val="1530"/>
              <a:buChar char="○"/>
            </a:pPr>
            <a:r>
              <a:rPr i="1" lang="pt-BR"/>
              <a:t>Datasets</a:t>
            </a:r>
            <a:r>
              <a:rPr lang="pt-BR"/>
              <a:t> anotados de forma incorreta</a:t>
            </a:r>
            <a:r>
              <a:rPr lang="pt-BR"/>
              <a:t> geram modelos preditivos que classificam com erro e, por consequência, prejudicam a previsão de novos dados. 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1" marL="914400" rtl="0" algn="l">
              <a:spcBef>
                <a:spcPts val="560"/>
              </a:spcBef>
              <a:spcAft>
                <a:spcPts val="0"/>
              </a:spcAft>
              <a:buSzPts val="1530"/>
              <a:buChar char="○"/>
            </a:pPr>
            <a:r>
              <a:rPr lang="pt-BR"/>
              <a:t>Realizar a anotação acertada é essencial.</a:t>
            </a:r>
            <a:endParaRPr/>
          </a:p>
        </p:txBody>
      </p:sp>
      <p:pic>
        <p:nvPicPr>
          <p:cNvPr descr="http://ciberdem.uniriotec.br/wordpress/wp-content/uploads/2016/10/CIBERDEM-2-e1497413212366.png" id="120" name="Google Shape;120;g1f4a0ab1a59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4a0ab1a59_0_18"/>
          <p:cNvSpPr txBox="1"/>
          <p:nvPr>
            <p:ph idx="1" type="body"/>
          </p:nvPr>
        </p:nvSpPr>
        <p:spPr>
          <a:xfrm>
            <a:off x="503238" y="1822450"/>
            <a:ext cx="9675900" cy="5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325755" lvl="0" marL="457200" rtl="0" algn="l">
              <a:spcBef>
                <a:spcPts val="560"/>
              </a:spcBef>
              <a:spcAft>
                <a:spcPts val="0"/>
              </a:spcAft>
              <a:buSzPts val="1530"/>
              <a:buChar char="●"/>
            </a:pPr>
            <a:r>
              <a:rPr b="1" lang="pt-BR"/>
              <a:t>Dificuldades</a:t>
            </a:r>
            <a:r>
              <a:rPr lang="pt-BR"/>
              <a:t>:</a:t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1" marL="914400" rtl="0" algn="l">
              <a:spcBef>
                <a:spcPts val="560"/>
              </a:spcBef>
              <a:spcAft>
                <a:spcPts val="0"/>
              </a:spcAft>
              <a:buSzPts val="1530"/>
              <a:buChar char="○"/>
            </a:pPr>
            <a:r>
              <a:rPr lang="pt-BR"/>
              <a:t>A identificação de uma classe em textos é um processo interpretativo e subjetivo, então, identificá-la corretamente não é uma tarefa fácil.</a:t>
            </a:r>
            <a:br>
              <a:rPr lang="pt-BR"/>
            </a:br>
            <a:endParaRPr sz="1400"/>
          </a:p>
          <a:p>
            <a:pPr indent="-331469" lvl="2" marL="1371600" rtl="0" algn="l">
              <a:spcBef>
                <a:spcPts val="0"/>
              </a:spcBef>
              <a:spcAft>
                <a:spcPts val="0"/>
              </a:spcAft>
              <a:buSzPts val="1620"/>
              <a:buChar char="■"/>
            </a:pPr>
            <a:r>
              <a:rPr lang="pt-BR"/>
              <a:t>A</a:t>
            </a:r>
            <a:r>
              <a:rPr lang="pt-BR"/>
              <a:t>tenção, cuidado e responsabilidade na anotação são fundamentais para a geração de modelos de qualidade, com baixo </a:t>
            </a:r>
            <a:r>
              <a:rPr lang="pt-BR"/>
              <a:t>viés</a:t>
            </a:r>
            <a:r>
              <a:rPr lang="pt-BR"/>
              <a:t> e com boa </a:t>
            </a:r>
            <a:r>
              <a:rPr lang="pt-BR"/>
              <a:t>assertividade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5755" lvl="1" marL="9144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530"/>
              <a:buChar char="○"/>
            </a:pPr>
            <a:r>
              <a:rPr lang="pt-BR"/>
              <a:t>Encontrar anotação de </a:t>
            </a:r>
            <a:r>
              <a:rPr i="1" lang="pt-BR"/>
              <a:t>datasets </a:t>
            </a:r>
            <a:r>
              <a:rPr lang="pt-BR"/>
              <a:t>na língua portuguesa</a:t>
            </a:r>
            <a:r>
              <a:rPr lang="pt-BR"/>
              <a:t>.</a:t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25755" lvl="1" marL="914400" rtl="0" algn="l">
              <a:spcBef>
                <a:spcPts val="560"/>
              </a:spcBef>
              <a:spcAft>
                <a:spcPts val="0"/>
              </a:spcAft>
              <a:buSzPts val="1530"/>
              <a:buChar char="○"/>
            </a:pPr>
            <a:r>
              <a:rPr lang="pt-BR"/>
              <a:t>Ferramentas que automatizam a anotação tem baixa assertividade para anotação de mensagens em português.</a:t>
            </a:r>
            <a:endParaRPr/>
          </a:p>
        </p:txBody>
      </p:sp>
      <p:sp>
        <p:nvSpPr>
          <p:cNvPr id="126" name="Google Shape;126;g1f4a0ab1a59_0_18"/>
          <p:cNvSpPr txBox="1"/>
          <p:nvPr>
            <p:ph type="title"/>
          </p:nvPr>
        </p:nvSpPr>
        <p:spPr>
          <a:xfrm>
            <a:off x="538163" y="627063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 em </a:t>
            </a:r>
            <a:r>
              <a:rPr i="1" lang="pt-BR"/>
              <a:t>datasets</a:t>
            </a:r>
            <a:endParaRPr i="1" sz="2811"/>
          </a:p>
        </p:txBody>
      </p:sp>
      <p:pic>
        <p:nvPicPr>
          <p:cNvPr descr="http://ciberdem.uniriotec.br/wordpress/wp-content/uploads/2016/10/CIBERDEM-2-e1497413212366.png" id="127" name="Google Shape;127;g1f4a0ab1a59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4a0ab1a59_0_12"/>
          <p:cNvSpPr txBox="1"/>
          <p:nvPr>
            <p:ph type="title"/>
          </p:nvPr>
        </p:nvSpPr>
        <p:spPr>
          <a:xfrm>
            <a:off x="538163" y="627063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 de Anotação</a:t>
            </a:r>
            <a:endParaRPr/>
          </a:p>
        </p:txBody>
      </p:sp>
      <p:sp>
        <p:nvSpPr>
          <p:cNvPr id="133" name="Google Shape;133;g1f4a0ab1a59_0_12"/>
          <p:cNvSpPr txBox="1"/>
          <p:nvPr>
            <p:ph idx="1" type="body"/>
          </p:nvPr>
        </p:nvSpPr>
        <p:spPr>
          <a:xfrm>
            <a:off x="503238" y="1822450"/>
            <a:ext cx="9675900" cy="5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14312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8287" lvl="0" marL="214312" rtl="0" algn="l">
              <a:spcBef>
                <a:spcPts val="560"/>
              </a:spcBef>
              <a:spcAft>
                <a:spcPts val="0"/>
              </a:spcAft>
              <a:buSzPts val="2380"/>
              <a:buChar char="•"/>
            </a:pPr>
            <a:r>
              <a:rPr lang="pt-BR"/>
              <a:t>A</a:t>
            </a:r>
            <a:r>
              <a:rPr lang="pt-BR"/>
              <a:t>pós selecionar a classificação, não se esqueça de apertar a tecla ENTER para atualizar seu marcador de progresso.</a:t>
            </a:r>
            <a:endParaRPr/>
          </a:p>
        </p:txBody>
      </p:sp>
      <p:pic>
        <p:nvPicPr>
          <p:cNvPr descr="http://ciberdem.uniriotec.br/wordpress/wp-content/uploads/2016/10/CIBERDEM-2-e1497413212366.png" id="134" name="Google Shape;134;g1f4a0ab1a59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f4a0ab1a5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50" y="2203441"/>
            <a:ext cx="9313275" cy="322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f4a0ab1a59_0_12"/>
          <p:cNvSpPr txBox="1"/>
          <p:nvPr/>
        </p:nvSpPr>
        <p:spPr>
          <a:xfrm>
            <a:off x="1257300" y="7474025"/>
            <a:ext cx="713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GitHub - doccano/doccano: Open source annotation tool for machine learning practitioners.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4a92ea993_0_13"/>
          <p:cNvSpPr txBox="1"/>
          <p:nvPr>
            <p:ph type="title"/>
          </p:nvPr>
        </p:nvSpPr>
        <p:spPr>
          <a:xfrm>
            <a:off x="538163" y="627063"/>
            <a:ext cx="9675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750" lIns="107500" spcFirstLastPara="1" rIns="107500" wrap="square" tIns="537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Dataset</a:t>
            </a:r>
            <a:r>
              <a:rPr lang="pt-BR"/>
              <a:t> para a Anotação</a:t>
            </a:r>
            <a:endParaRPr/>
          </a:p>
        </p:txBody>
      </p:sp>
      <p:sp>
        <p:nvSpPr>
          <p:cNvPr id="142" name="Google Shape;142;g1f4a92ea993_0_13"/>
          <p:cNvSpPr txBox="1"/>
          <p:nvPr>
            <p:ph idx="1" type="body"/>
          </p:nvPr>
        </p:nvSpPr>
        <p:spPr>
          <a:xfrm>
            <a:off x="503250" y="1822450"/>
            <a:ext cx="4580700" cy="57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3750" lIns="107500" spcFirstLastPara="1" rIns="107500" wrap="square" tIns="53750">
            <a:noAutofit/>
          </a:bodyPr>
          <a:lstStyle/>
          <a:p>
            <a:pPr indent="-268287" lvl="0" marL="214312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380"/>
              <a:buChar char="•"/>
            </a:pPr>
            <a:r>
              <a:rPr b="1" lang="pt-BR"/>
              <a:t>Contexto: </a:t>
            </a:r>
            <a:endParaRPr b="1"/>
          </a:p>
          <a:p>
            <a:pPr indent="-268287" lvl="1" marL="536575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380"/>
              <a:buChar char="•"/>
            </a:pPr>
            <a:r>
              <a:rPr lang="pt-BR"/>
              <a:t>Invasão dos Três Poderes em Brasília - 08/01/2023</a:t>
            </a:r>
            <a:endParaRPr/>
          </a:p>
          <a:p>
            <a:pPr indent="0" lvl="0" marL="536575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4312" lvl="0" marL="214312" rtl="0" algn="l">
              <a:spcBef>
                <a:spcPts val="560"/>
              </a:spcBef>
              <a:spcAft>
                <a:spcPts val="0"/>
              </a:spcAft>
              <a:buSzPts val="1530"/>
              <a:buChar char="•"/>
            </a:pPr>
            <a:r>
              <a:rPr b="1" lang="pt-BR"/>
              <a:t>Fonte</a:t>
            </a:r>
            <a:r>
              <a:rPr lang="pt-BR"/>
              <a:t>: </a:t>
            </a:r>
            <a:endParaRPr/>
          </a:p>
          <a:p>
            <a:pPr indent="-214312" lvl="1" marL="536575" rtl="0" algn="l">
              <a:spcBef>
                <a:spcPts val="560"/>
              </a:spcBef>
              <a:spcAft>
                <a:spcPts val="0"/>
              </a:spcAft>
              <a:buSzPts val="1530"/>
              <a:buChar char="•"/>
            </a:pPr>
            <a:r>
              <a:rPr i="1" lang="pt-BR"/>
              <a:t>tweets </a:t>
            </a:r>
            <a:r>
              <a:rPr lang="pt-BR"/>
              <a:t>obtidos via API ao longo de todo o dia 08/01</a:t>
            </a:r>
            <a:endParaRPr/>
          </a:p>
          <a:p>
            <a:pPr indent="-214312" lvl="1" marL="536575" rtl="0" algn="l">
              <a:spcBef>
                <a:spcPts val="5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&gt; 1,5 milhão de </a:t>
            </a:r>
            <a:r>
              <a:rPr i="1" lang="pt-BR"/>
              <a:t>tweets</a:t>
            </a:r>
            <a:endParaRPr i="1"/>
          </a:p>
          <a:p>
            <a:pPr indent="0" lvl="0" marL="536575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214312" lvl="0" marL="214312" rtl="0" algn="l">
              <a:spcBef>
                <a:spcPts val="560"/>
              </a:spcBef>
              <a:spcAft>
                <a:spcPts val="0"/>
              </a:spcAft>
              <a:buSzPts val="1530"/>
              <a:buChar char="•"/>
            </a:pPr>
            <a:r>
              <a:rPr b="1" lang="pt-BR"/>
              <a:t>Recorte para anotação:</a:t>
            </a:r>
            <a:endParaRPr b="1"/>
          </a:p>
          <a:p>
            <a:pPr indent="-214312" lvl="1" marL="536575" rtl="0" algn="l">
              <a:spcBef>
                <a:spcPts val="5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8</a:t>
            </a:r>
            <a:r>
              <a:rPr lang="pt-BR"/>
              <a:t>00 </a:t>
            </a:r>
            <a:r>
              <a:rPr i="1" lang="pt-BR"/>
              <a:t>tweets</a:t>
            </a:r>
            <a:r>
              <a:rPr lang="pt-BR"/>
              <a:t> </a:t>
            </a:r>
            <a:endParaRPr/>
          </a:p>
          <a:p>
            <a:pPr indent="-214312" lvl="1" marL="536575" rtl="0" algn="l">
              <a:spcBef>
                <a:spcPts val="560"/>
              </a:spcBef>
              <a:spcAft>
                <a:spcPts val="0"/>
              </a:spcAft>
              <a:buSzPts val="1530"/>
              <a:buChar char="•"/>
            </a:pPr>
            <a:r>
              <a:rPr lang="pt-BR"/>
              <a:t>horários diferentes do dia 08/01/2023</a:t>
            </a:r>
            <a:endParaRPr/>
          </a:p>
        </p:txBody>
      </p:sp>
      <p:pic>
        <p:nvPicPr>
          <p:cNvPr descr="http://ciberdem.uniriotec.br/wordpress/wp-content/uploads/2016/10/CIBERDEM-2-e1497413212366.png" id="143" name="Google Shape;143;g1f4a92ea99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517" y="6697340"/>
            <a:ext cx="1023937" cy="10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f4a92ea993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475" y="2630287"/>
            <a:ext cx="5364951" cy="30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ilho">
  <a:themeElements>
    <a:clrScheme name="Personalizada 4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455F51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 xmlns:r="http://schemas.openxmlformats.org/officeDocument/2006/relationships">
  <a:clrScheme name="Personalizada 4">
    <a:dk1>
      <a:srgbClr val="000000"/>
    </a:dk1>
    <a:lt1>
      <a:srgbClr val="FFFFFF"/>
    </a:lt1>
    <a:dk2>
      <a:srgbClr val="455F51"/>
    </a:dk2>
    <a:lt2>
      <a:srgbClr val="E3DED1"/>
    </a:lt2>
    <a:accent1>
      <a:srgbClr val="455F51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2003-09-01T12:44:18Z</dcterms:created>
  <dc:creator>petrobras</dc:creator>
</cp:coreProperties>
</file>